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2"/>
  </p:notesMasterIdLst>
  <p:sldIdLst>
    <p:sldId id="332" r:id="rId5"/>
    <p:sldId id="293" r:id="rId6"/>
    <p:sldId id="382" r:id="rId7"/>
    <p:sldId id="394" r:id="rId8"/>
    <p:sldId id="396" r:id="rId9"/>
    <p:sldId id="397" r:id="rId10"/>
    <p:sldId id="377" r:id="rId11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545" userDrawn="1">
          <p15:clr>
            <a:srgbClr val="A4A3A4"/>
          </p15:clr>
        </p15:guide>
        <p15:guide id="3" orient="horz" pos="278" userDrawn="1">
          <p15:clr>
            <a:srgbClr val="A4A3A4"/>
          </p15:clr>
        </p15:guide>
        <p15:guide id="4" orient="horz" pos="4042" userDrawn="1">
          <p15:clr>
            <a:srgbClr val="A4A3A4"/>
          </p15:clr>
        </p15:guide>
        <p15:guide id="5" pos="7378" userDrawn="1">
          <p15:clr>
            <a:srgbClr val="A4A3A4"/>
          </p15:clr>
        </p15:guide>
        <p15:guide id="6" pos="302" userDrawn="1">
          <p15:clr>
            <a:srgbClr val="A4A3A4"/>
          </p15:clr>
        </p15:guide>
        <p15:guide id="7" pos="7061" userDrawn="1">
          <p15:clr>
            <a:srgbClr val="A4A3A4"/>
          </p15:clr>
        </p15:guide>
        <p15:guide id="8" pos="100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efin Terning" initials="JT" lastIdx="4" clrIdx="0">
    <p:extLst>
      <p:ext uri="{19B8F6BF-5375-455C-9EA6-DF929625EA0E}">
        <p15:presenceInfo xmlns:p15="http://schemas.microsoft.com/office/powerpoint/2012/main" userId="S::josefin.terning@finspangstekniska.se::5a3fcdf7-dbf1-4ced-80cf-b8c733238f6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D9EB"/>
    <a:srgbClr val="FFFFFF"/>
    <a:srgbClr val="0F5980"/>
    <a:srgbClr val="B6CFAE"/>
    <a:srgbClr val="E9C4C7"/>
    <a:srgbClr val="DDA802"/>
    <a:srgbClr val="F8E59A"/>
    <a:srgbClr val="6C1D45"/>
    <a:srgbClr val="215732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9251CA-E7F8-433C-9955-0C50483A5075}" v="1" dt="2024-05-15T07:33:09.0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302" y="132"/>
      </p:cViewPr>
      <p:guideLst>
        <p:guide orient="horz" pos="2160"/>
        <p:guide pos="3545"/>
        <p:guide orient="horz" pos="278"/>
        <p:guide orient="horz" pos="4042"/>
        <p:guide pos="7378"/>
        <p:guide pos="302"/>
        <p:guide pos="7061"/>
        <p:guide pos="100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2D4A8-DE3C-4449-BBAC-BD816ED28F21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8D646-9AFD-4A3A-85A6-DD5F9E67F30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51493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E8D646-9AFD-4A3A-85A6-DD5F9E67F30B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08723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E8D646-9AFD-4A3A-85A6-DD5F9E67F30B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1195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555411-2AAC-1480-D711-DDE1F4D2AA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7F9B6456-5E52-9568-49E4-9B26FCA556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E803A523-BDF8-343C-BD91-D87A4F5004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7E2DC956-37FD-6061-6A66-83018E01C1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E8D646-9AFD-4A3A-85A6-DD5F9E67F30B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14493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E8D646-9AFD-4A3A-85A6-DD5F9E67F30B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473121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E8D646-9AFD-4A3A-85A6-DD5F9E67F30B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427298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E8D646-9AFD-4A3A-85A6-DD5F9E67F30B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519894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E8D646-9AFD-4A3A-85A6-DD5F9E67F30B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38567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5D88BE1-67B1-CF5C-1910-B8BF51A7E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E356C9E4-0452-31B3-6769-578A64EB82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FAB0C33-68F8-9C26-8AA1-976207116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10D88-0418-484A-A9C5-0D6CF69D9086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7410BF0E-1E81-35C3-A3F4-80A2CC7BD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4A52C62-C309-ADDB-173C-9E8832FAB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AE48-2222-4591-A0A7-F759AAD25F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41468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AA5F31A-9656-11C8-FB47-8E82F12D6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3E322268-D954-FC6E-D36E-77BCA76E7A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33F2F5C-ABF4-946D-3D44-61869D6FF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10D88-0418-484A-A9C5-0D6CF69D9086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B1AA32B-CE1B-D2D7-745B-B2A377ABB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2470A85D-C7A4-4DDD-6F71-96AE60C40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AE48-2222-4591-A0A7-F759AAD25F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2025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86F7E74B-627E-B45A-A357-682B5C53DD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60D25ABC-303A-D20C-2EA4-D93693641C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93092D6-DA22-2DC5-20DA-0D1C9B8F8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10D88-0418-484A-A9C5-0D6CF69D9086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77E9E11-FFD7-2D1C-E3B9-EF73AC6A3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E58D084-C906-D1AB-1734-9D2AE5C7E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AE48-2222-4591-A0A7-F759AAD25F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53352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D95E9C4-C4FE-3D31-EA11-958D14E3D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C777C2F-A8F8-91B7-683D-45C016D893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10BB944-5246-75F0-7640-36A0A7CEE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10D88-0418-484A-A9C5-0D6CF69D9086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4647681-7861-CDBB-84D3-BD61BFF3F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697616A-2DDF-2676-E9F2-A141AA2D5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AE48-2222-4591-A0A7-F759AAD25F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28110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029C001-6323-6C67-304C-7681AF3FA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F62E34-9EF8-84B6-7CB8-442EB52329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EE8AFA0-E297-DDC3-29ED-ED00C8FC0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10D88-0418-484A-A9C5-0D6CF69D9086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0D512F0-F0ED-BC01-8693-34449EEB6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247E8126-0A4A-867D-925B-EA81BA111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AE48-2222-4591-A0A7-F759AAD25F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63447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F963269-A9BD-79A7-C518-578259412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74C12FE-292F-DDD0-5794-33E989395D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E60B181D-5466-AA00-F344-E9AE9BD916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7CAF542-5B90-D160-9998-45CF75DA4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10D88-0418-484A-A9C5-0D6CF69D9086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F4BA9CA-1CC3-867C-1E06-958DC0ED6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F0E3409-036B-98CF-AA57-A6E6A5C36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AE48-2222-4591-A0A7-F759AAD25F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92672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94FB0AF-6CDF-F110-DB58-9BFDA0A35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B2A58E7-3B4D-888B-D6E4-EA72B47526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11E3D8EE-CB01-A9E1-AB87-1177462175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50DB6BB-58A6-BF05-450B-06BBB43EC3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D4DD5BC4-8ED0-68A8-E297-9A63AA0ABA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89AC61F8-6022-427B-8111-6B96B33B3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10D88-0418-484A-A9C5-0D6CF69D9086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6DDA907A-00FB-90D4-C36D-F7127628D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2028342F-FC1D-E431-2552-2A43BE9ED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AE48-2222-4591-A0A7-F759AAD25F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71687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FE135D6-70FC-FF68-1575-D6B093652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80BF40-9349-B3C1-73DD-C3F2DEC9A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10D88-0418-484A-A9C5-0D6CF69D9086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97EB8A0-F580-9569-2016-A1DC739FB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02EB79A-9844-1385-034A-6788A1931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AE48-2222-4591-A0A7-F759AAD25F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26190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5F39A5BC-45BD-AF24-0F13-F313D8571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10D88-0418-484A-A9C5-0D6CF69D9086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96ECA25B-65E1-E917-2485-F54046188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3B24D00C-800D-0CAE-622A-3D1264F33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AE48-2222-4591-A0A7-F759AAD25F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81491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B8E408B-98F2-EBBD-3585-5DFA5FA3F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5E3E732-5F51-6C55-722D-7DF25CB7B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4A67E67F-4FE2-D712-6E92-23CB709162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16A0836-4016-1213-2F4F-299953D20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10D88-0418-484A-A9C5-0D6CF69D9086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05DE7B69-6DB3-A4D1-7B82-398DA6B08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0E7F2E7-950B-2852-F9A9-E37EA920D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AE48-2222-4591-A0A7-F759AAD25F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14651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8CB7252-C10E-4C2F-88F7-468081F40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53E43F03-388B-22A7-4FDB-3890445E58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044FFCAF-0F51-319F-8862-C044A1CAFA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3B2D79B-5440-F53B-BF12-BE6F74330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10D88-0418-484A-A9C5-0D6CF69D9086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DFC0C69-2655-2CD6-6593-C8703834D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B5005F4-4371-7ADE-2A9D-EB92D79E0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AE48-2222-4591-A0A7-F759AAD25F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5147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7DC91FB6-A817-619A-9FB9-CCED99B35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D373BDB-CA10-CA4B-638E-1DF429F6FA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6B17E64-F668-C17A-3A3C-246BC0B6A9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110D88-0418-484A-A9C5-0D6CF69D9086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B950A9A-04D5-3429-EF0E-5404A589AC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CB96AF1-8BA7-33EA-9DCF-FABA7C7DFE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E7AE48-2222-4591-A0A7-F759AAD25F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98733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9D9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AA5B887D-B05C-4808-B92A-0F1DBC097E4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9D9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C22C1ABE-6F95-43C1-8772-EB1CD6F2AC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7129" y="1117754"/>
            <a:ext cx="4537741" cy="4132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507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9D9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7C6EE832-51B8-4760-BB5C-AFD2D7EE070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9D9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BB91965A-E252-4B3F-A9A6-55BC99049C48}"/>
              </a:ext>
            </a:extLst>
          </p:cNvPr>
          <p:cNvSpPr txBox="1"/>
          <p:nvPr/>
        </p:nvSpPr>
        <p:spPr>
          <a:xfrm>
            <a:off x="0" y="4541442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6000" b="1" i="0" u="none" strike="noStrike" baseline="0" dirty="0">
                <a:solidFill>
                  <a:srgbClr val="00557D"/>
                </a:solidFill>
                <a:latin typeface="Raleway" panose="020B0503030101060003" pitchFamily="34" charset="0"/>
              </a:rPr>
              <a:t>Avfall &amp; återvinning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5905C8E9-F974-4811-AE59-9CC2FEC7D5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7081" y="1178236"/>
            <a:ext cx="2537837" cy="3073871"/>
          </a:xfrm>
          <a:prstGeom prst="rect">
            <a:avLst/>
          </a:prstGeom>
        </p:spPr>
      </p:pic>
      <p:sp>
        <p:nvSpPr>
          <p:cNvPr id="9" name="Rektangel: rundade hörn 8">
            <a:extLst>
              <a:ext uri="{FF2B5EF4-FFF2-40B4-BE49-F238E27FC236}">
                <a16:creationId xmlns:a16="http://schemas.microsoft.com/office/drawing/2014/main" id="{CDD69C96-0648-4D26-91D8-1540EE341F6D}"/>
              </a:ext>
            </a:extLst>
          </p:cNvPr>
          <p:cNvSpPr/>
          <p:nvPr/>
        </p:nvSpPr>
        <p:spPr>
          <a:xfrm>
            <a:off x="9949420" y="-388651"/>
            <a:ext cx="1498419" cy="1938771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61DCD271-C45A-4B48-956C-33F957811A2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6468" y="374133"/>
            <a:ext cx="1004322" cy="91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541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4FCCBA-DDAB-1D4A-6CDD-FF917EFE35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A5229955-556A-60F7-6F4D-48FA6A94539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9D9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FF39B19F-8E54-2D39-43E8-BD581E599714}"/>
              </a:ext>
            </a:extLst>
          </p:cNvPr>
          <p:cNvSpPr txBox="1"/>
          <p:nvPr/>
        </p:nvSpPr>
        <p:spPr>
          <a:xfrm>
            <a:off x="0" y="2459504"/>
            <a:ext cx="1219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6000" b="1" i="0" u="none" strike="noStrike" baseline="0" dirty="0">
                <a:solidFill>
                  <a:srgbClr val="00557D"/>
                </a:solidFill>
                <a:latin typeface="Raleway" panose="020B0503030101060003" pitchFamily="34" charset="0"/>
              </a:rPr>
              <a:t>Olika kärlstorlekar</a:t>
            </a:r>
          </a:p>
          <a:p>
            <a:pPr algn="ctr"/>
            <a:r>
              <a:rPr lang="sv-SE" sz="6000" b="1" dirty="0">
                <a:solidFill>
                  <a:srgbClr val="00557D"/>
                </a:solidFill>
                <a:latin typeface="Raleway" panose="020B0503030101060003" pitchFamily="34" charset="0"/>
              </a:rPr>
              <a:t>flerbostadshus</a:t>
            </a:r>
            <a:endParaRPr lang="sv-SE" sz="6000" b="1" i="0" u="none" strike="noStrike" baseline="0" dirty="0">
              <a:solidFill>
                <a:srgbClr val="00557D"/>
              </a:solidFill>
              <a:latin typeface="Raleway" panose="020B0503030101060003" pitchFamily="34" charset="0"/>
            </a:endParaRPr>
          </a:p>
        </p:txBody>
      </p:sp>
      <p:sp>
        <p:nvSpPr>
          <p:cNvPr id="9" name="Rektangel: rundade hörn 8">
            <a:extLst>
              <a:ext uri="{FF2B5EF4-FFF2-40B4-BE49-F238E27FC236}">
                <a16:creationId xmlns:a16="http://schemas.microsoft.com/office/drawing/2014/main" id="{B0F0C68F-B81F-BE8E-E23B-FDCC1B3E08BF}"/>
              </a:ext>
            </a:extLst>
          </p:cNvPr>
          <p:cNvSpPr/>
          <p:nvPr/>
        </p:nvSpPr>
        <p:spPr>
          <a:xfrm>
            <a:off x="9949420" y="-388651"/>
            <a:ext cx="1498419" cy="1938771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6A06BDC7-C9E7-91AE-EF2B-27C389707A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6468" y="374133"/>
            <a:ext cx="1004322" cy="91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923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>
            <a:extLst>
              <a:ext uri="{FF2B5EF4-FFF2-40B4-BE49-F238E27FC236}">
                <a16:creationId xmlns:a16="http://schemas.microsoft.com/office/drawing/2014/main" id="{7C377165-1285-4790-805D-1251DCF2BC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043" y="435093"/>
            <a:ext cx="1004322" cy="914735"/>
          </a:xfrm>
          <a:prstGeom prst="rect">
            <a:avLst/>
          </a:prstGeom>
        </p:spPr>
      </p:pic>
      <p:sp>
        <p:nvSpPr>
          <p:cNvPr id="5" name="textruta 4">
            <a:extLst>
              <a:ext uri="{FF2B5EF4-FFF2-40B4-BE49-F238E27FC236}">
                <a16:creationId xmlns:a16="http://schemas.microsoft.com/office/drawing/2014/main" id="{070DC019-E2FF-4221-811C-D511B04D3603}"/>
              </a:ext>
            </a:extLst>
          </p:cNvPr>
          <p:cNvSpPr txBox="1"/>
          <p:nvPr/>
        </p:nvSpPr>
        <p:spPr>
          <a:xfrm>
            <a:off x="6184041" y="1117051"/>
            <a:ext cx="393336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sv-SE" sz="2800" b="1" dirty="0">
                <a:latin typeface="Raleway" panose="020B0503030101060003" pitchFamily="34" charset="0"/>
              </a:rPr>
              <a:t>140 liter </a:t>
            </a:r>
            <a:r>
              <a:rPr lang="sv-SE" dirty="0">
                <a:latin typeface="Raleway" panose="020B0503030101060003" pitchFamily="34" charset="0"/>
              </a:rPr>
              <a:t>(matavfall)</a:t>
            </a:r>
          </a:p>
          <a:p>
            <a:r>
              <a:rPr lang="sv-SE" dirty="0">
                <a:solidFill>
                  <a:srgbClr val="211D1E"/>
                </a:solidFill>
                <a:latin typeface="Raleway" panose="020B0503030101060003" pitchFamily="34" charset="0"/>
              </a:rPr>
              <a:t>A – Bredd vid sarg 	480 mm</a:t>
            </a:r>
          </a:p>
          <a:p>
            <a:r>
              <a:rPr lang="sv-SE" dirty="0">
                <a:solidFill>
                  <a:srgbClr val="211D1E"/>
                </a:solidFill>
                <a:latin typeface="Raleway" panose="020B0503030101060003" pitchFamily="34" charset="0"/>
              </a:rPr>
              <a:t>B – Djup 		550 mm</a:t>
            </a:r>
          </a:p>
          <a:p>
            <a:r>
              <a:rPr lang="sv-SE" dirty="0">
                <a:solidFill>
                  <a:srgbClr val="211D1E"/>
                </a:solidFill>
                <a:latin typeface="Raleway" panose="020B0503030101060003" pitchFamily="34" charset="0"/>
              </a:rPr>
              <a:t>C – Total höjd	  	1065 mm</a:t>
            </a:r>
          </a:p>
          <a:p>
            <a:r>
              <a:rPr lang="sv-SE" dirty="0">
                <a:solidFill>
                  <a:srgbClr val="211D1E"/>
                </a:solidFill>
                <a:latin typeface="Raleway" panose="020B0503030101060003" pitchFamily="34" charset="0"/>
              </a:rPr>
              <a:t>E – Bredd vid hjul 	484 mm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4BFA80E8-27B0-89C9-F3B3-63E20EA18A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57" y="590207"/>
            <a:ext cx="3335930" cy="2838793"/>
          </a:xfrm>
          <a:prstGeom prst="rect">
            <a:avLst/>
          </a:prstGeom>
        </p:spPr>
      </p:pic>
      <p:pic>
        <p:nvPicPr>
          <p:cNvPr id="3" name="Bildobjekt 2">
            <a:extLst>
              <a:ext uri="{FF2B5EF4-FFF2-40B4-BE49-F238E27FC236}">
                <a16:creationId xmlns:a16="http://schemas.microsoft.com/office/drawing/2014/main" id="{1317B209-0DD7-33C0-B993-B443E4C251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2179" y="871280"/>
            <a:ext cx="1766866" cy="2450054"/>
          </a:xfrm>
          <a:prstGeom prst="rect">
            <a:avLst/>
          </a:prstGeom>
        </p:spPr>
      </p:pic>
      <p:pic>
        <p:nvPicPr>
          <p:cNvPr id="4" name="Bildobjekt 3">
            <a:extLst>
              <a:ext uri="{FF2B5EF4-FFF2-40B4-BE49-F238E27FC236}">
                <a16:creationId xmlns:a16="http://schemas.microsoft.com/office/drawing/2014/main" id="{78F4B393-4F18-D84B-A390-75335124BA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945" y="3710073"/>
            <a:ext cx="4060545" cy="2843269"/>
          </a:xfrm>
          <a:prstGeom prst="rect">
            <a:avLst/>
          </a:prstGeom>
        </p:spPr>
      </p:pic>
      <p:pic>
        <p:nvPicPr>
          <p:cNvPr id="6" name="Bildobjekt 5">
            <a:extLst>
              <a:ext uri="{FF2B5EF4-FFF2-40B4-BE49-F238E27FC236}">
                <a16:creationId xmlns:a16="http://schemas.microsoft.com/office/drawing/2014/main" id="{88170D6A-C7EC-E5B0-7027-7A831F8BBB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90178" y="3974979"/>
            <a:ext cx="1542304" cy="2313456"/>
          </a:xfrm>
          <a:prstGeom prst="rect">
            <a:avLst/>
          </a:prstGeom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992BA1E6-57C8-982E-6145-7913C181C971}"/>
              </a:ext>
            </a:extLst>
          </p:cNvPr>
          <p:cNvSpPr txBox="1"/>
          <p:nvPr/>
        </p:nvSpPr>
        <p:spPr>
          <a:xfrm>
            <a:off x="6172779" y="4133280"/>
            <a:ext cx="393336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sv-SE" sz="2800" b="1" dirty="0">
                <a:latin typeface="Raleway" panose="020B0503030101060003" pitchFamily="34" charset="0"/>
              </a:rPr>
              <a:t>190 liter</a:t>
            </a:r>
          </a:p>
          <a:p>
            <a:r>
              <a:rPr lang="sv-SE" dirty="0">
                <a:solidFill>
                  <a:srgbClr val="211D1E"/>
                </a:solidFill>
                <a:latin typeface="Raleway" panose="020B0503030101060003" pitchFamily="34" charset="0"/>
              </a:rPr>
              <a:t>A – Bredd vid sarg 	550 mm</a:t>
            </a:r>
          </a:p>
          <a:p>
            <a:r>
              <a:rPr lang="sv-SE" dirty="0">
                <a:solidFill>
                  <a:srgbClr val="211D1E"/>
                </a:solidFill>
                <a:latin typeface="Raleway" panose="020B0503030101060003" pitchFamily="34" charset="0"/>
              </a:rPr>
              <a:t>B – Djup 		705 mm</a:t>
            </a:r>
          </a:p>
          <a:p>
            <a:r>
              <a:rPr lang="sv-SE" dirty="0">
                <a:solidFill>
                  <a:srgbClr val="211D1E"/>
                </a:solidFill>
                <a:latin typeface="Raleway" panose="020B0503030101060003" pitchFamily="34" charset="0"/>
              </a:rPr>
              <a:t>C – Total höjd	  	1075 mm</a:t>
            </a:r>
          </a:p>
          <a:p>
            <a:r>
              <a:rPr lang="sv-SE" dirty="0">
                <a:solidFill>
                  <a:srgbClr val="211D1E"/>
                </a:solidFill>
                <a:latin typeface="Raleway" panose="020B0503030101060003" pitchFamily="34" charset="0"/>
              </a:rPr>
              <a:t>E – Bredd vid hjul 	575 mm</a:t>
            </a:r>
          </a:p>
        </p:txBody>
      </p:sp>
    </p:spTree>
    <p:extLst>
      <p:ext uri="{BB962C8B-B14F-4D97-AF65-F5344CB8AC3E}">
        <p14:creationId xmlns:p14="http://schemas.microsoft.com/office/powerpoint/2010/main" val="2966871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>
            <a:extLst>
              <a:ext uri="{FF2B5EF4-FFF2-40B4-BE49-F238E27FC236}">
                <a16:creationId xmlns:a16="http://schemas.microsoft.com/office/drawing/2014/main" id="{7C377165-1285-4790-805D-1251DCF2BC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043" y="435093"/>
            <a:ext cx="1004322" cy="914735"/>
          </a:xfrm>
          <a:prstGeom prst="rect">
            <a:avLst/>
          </a:prstGeom>
        </p:spPr>
      </p:pic>
      <p:sp>
        <p:nvSpPr>
          <p:cNvPr id="5" name="textruta 4">
            <a:extLst>
              <a:ext uri="{FF2B5EF4-FFF2-40B4-BE49-F238E27FC236}">
                <a16:creationId xmlns:a16="http://schemas.microsoft.com/office/drawing/2014/main" id="{070DC019-E2FF-4221-811C-D511B04D3603}"/>
              </a:ext>
            </a:extLst>
          </p:cNvPr>
          <p:cNvSpPr txBox="1"/>
          <p:nvPr/>
        </p:nvSpPr>
        <p:spPr>
          <a:xfrm>
            <a:off x="1235523" y="4180436"/>
            <a:ext cx="393336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sv-SE" sz="2800" b="1" dirty="0">
                <a:latin typeface="Raleway" panose="020B0503030101060003" pitchFamily="34" charset="0"/>
              </a:rPr>
              <a:t>370 liter</a:t>
            </a:r>
          </a:p>
          <a:p>
            <a:r>
              <a:rPr lang="sv-SE" dirty="0">
                <a:solidFill>
                  <a:srgbClr val="211D1E"/>
                </a:solidFill>
                <a:latin typeface="Raleway" panose="020B0503030101060003" pitchFamily="34" charset="0"/>
              </a:rPr>
              <a:t>A – Bredd vid sarg 	750 mm</a:t>
            </a:r>
          </a:p>
          <a:p>
            <a:r>
              <a:rPr lang="sv-SE" dirty="0">
                <a:solidFill>
                  <a:srgbClr val="211D1E"/>
                </a:solidFill>
                <a:latin typeface="Raleway" panose="020B0503030101060003" pitchFamily="34" charset="0"/>
              </a:rPr>
              <a:t>B – Djup 		805 mm</a:t>
            </a:r>
          </a:p>
          <a:p>
            <a:r>
              <a:rPr lang="sv-SE" dirty="0">
                <a:solidFill>
                  <a:srgbClr val="211D1E"/>
                </a:solidFill>
                <a:latin typeface="Raleway" panose="020B0503030101060003" pitchFamily="34" charset="0"/>
              </a:rPr>
              <a:t>C – Total höjd	  	1070 mm</a:t>
            </a:r>
          </a:p>
          <a:p>
            <a:r>
              <a:rPr lang="sv-SE" dirty="0">
                <a:solidFill>
                  <a:srgbClr val="211D1E"/>
                </a:solidFill>
                <a:latin typeface="Raleway" panose="020B0503030101060003" pitchFamily="34" charset="0"/>
              </a:rPr>
              <a:t>E – Bredd vid hjul 	770 mm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7AF3EFCB-2A2F-6A73-8815-B1DD1F8D61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672" y="672330"/>
            <a:ext cx="4616182" cy="3232336"/>
          </a:xfrm>
          <a:prstGeom prst="rect">
            <a:avLst/>
          </a:prstGeom>
        </p:spPr>
      </p:pic>
      <p:pic>
        <p:nvPicPr>
          <p:cNvPr id="10" name="Bildobjekt 9">
            <a:extLst>
              <a:ext uri="{FF2B5EF4-FFF2-40B4-BE49-F238E27FC236}">
                <a16:creationId xmlns:a16="http://schemas.microsoft.com/office/drawing/2014/main" id="{71846ECE-5937-3A32-2971-CC6AD27C96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9871" y="1693877"/>
            <a:ext cx="3203304" cy="3470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680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>
            <a:extLst>
              <a:ext uri="{FF2B5EF4-FFF2-40B4-BE49-F238E27FC236}">
                <a16:creationId xmlns:a16="http://schemas.microsoft.com/office/drawing/2014/main" id="{7C377165-1285-4790-805D-1251DCF2BC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043" y="435093"/>
            <a:ext cx="1004322" cy="914735"/>
          </a:xfrm>
          <a:prstGeom prst="rect">
            <a:avLst/>
          </a:prstGeom>
        </p:spPr>
      </p:pic>
      <p:sp>
        <p:nvSpPr>
          <p:cNvPr id="5" name="textruta 4">
            <a:extLst>
              <a:ext uri="{FF2B5EF4-FFF2-40B4-BE49-F238E27FC236}">
                <a16:creationId xmlns:a16="http://schemas.microsoft.com/office/drawing/2014/main" id="{070DC019-E2FF-4221-811C-D511B04D3603}"/>
              </a:ext>
            </a:extLst>
          </p:cNvPr>
          <p:cNvSpPr txBox="1"/>
          <p:nvPr/>
        </p:nvSpPr>
        <p:spPr>
          <a:xfrm>
            <a:off x="1343099" y="4331043"/>
            <a:ext cx="393336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sv-SE" sz="2800" b="1" dirty="0">
                <a:latin typeface="Raleway" panose="020B0503030101060003" pitchFamily="34" charset="0"/>
              </a:rPr>
              <a:t>660 liter</a:t>
            </a:r>
          </a:p>
          <a:p>
            <a:r>
              <a:rPr lang="sv-SE" dirty="0">
                <a:solidFill>
                  <a:srgbClr val="211D1E"/>
                </a:solidFill>
                <a:latin typeface="Raleway" panose="020B0503030101060003" pitchFamily="34" charset="0"/>
              </a:rPr>
              <a:t>A – Bredd vid sarg 	1255 mm</a:t>
            </a:r>
          </a:p>
          <a:p>
            <a:r>
              <a:rPr lang="sv-SE" dirty="0">
                <a:solidFill>
                  <a:srgbClr val="211D1E"/>
                </a:solidFill>
                <a:latin typeface="Raleway" panose="020B0503030101060003" pitchFamily="34" charset="0"/>
              </a:rPr>
              <a:t>B – Djup 		775 mm</a:t>
            </a:r>
          </a:p>
          <a:p>
            <a:r>
              <a:rPr lang="sv-SE" dirty="0">
                <a:solidFill>
                  <a:srgbClr val="211D1E"/>
                </a:solidFill>
                <a:latin typeface="Raleway" panose="020B0503030101060003" pitchFamily="34" charset="0"/>
              </a:rPr>
              <a:t>C – Total höjd	  	1225 mm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49EFD6AC-51F4-0AEE-6B6C-29C9EB177B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432" y="844429"/>
            <a:ext cx="4749849" cy="3018595"/>
          </a:xfrm>
          <a:prstGeom prst="rect">
            <a:avLst/>
          </a:prstGeom>
        </p:spPr>
      </p:pic>
      <p:pic>
        <p:nvPicPr>
          <p:cNvPr id="3" name="Bildobjekt 2">
            <a:extLst>
              <a:ext uri="{FF2B5EF4-FFF2-40B4-BE49-F238E27FC236}">
                <a16:creationId xmlns:a16="http://schemas.microsoft.com/office/drawing/2014/main" id="{A8A0E257-D760-0B35-3097-7BA647AE47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5721" y="2483900"/>
            <a:ext cx="3383492" cy="310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952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4D060D73-AADD-4F29-A884-402D1FEB642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9D9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" name="Rektangel: rundade hörn 3">
            <a:extLst>
              <a:ext uri="{FF2B5EF4-FFF2-40B4-BE49-F238E27FC236}">
                <a16:creationId xmlns:a16="http://schemas.microsoft.com/office/drawing/2014/main" id="{94442768-3AB4-4E52-B686-ADB64353E918}"/>
              </a:ext>
            </a:extLst>
          </p:cNvPr>
          <p:cNvSpPr/>
          <p:nvPr/>
        </p:nvSpPr>
        <p:spPr>
          <a:xfrm>
            <a:off x="9949420" y="-388651"/>
            <a:ext cx="1498419" cy="1938771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2A4F050B-902B-408D-B382-641943816C9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6468" y="374133"/>
            <a:ext cx="1004322" cy="914735"/>
          </a:xfrm>
          <a:prstGeom prst="rect">
            <a:avLst/>
          </a:prstGeom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F7955F03-B60A-4F12-90A7-6B195A937BE4}"/>
              </a:ext>
            </a:extLst>
          </p:cNvPr>
          <p:cNvSpPr txBox="1"/>
          <p:nvPr/>
        </p:nvSpPr>
        <p:spPr>
          <a:xfrm>
            <a:off x="1995532" y="2574920"/>
            <a:ext cx="820093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6000" b="1">
                <a:solidFill>
                  <a:srgbClr val="00557D"/>
                </a:solidFill>
                <a:latin typeface="Raleway" panose="020B0503030101060003" pitchFamily="34" charset="0"/>
              </a:rPr>
              <a:t>Tack för oss!</a:t>
            </a:r>
          </a:p>
          <a:p>
            <a:pPr algn="ctr">
              <a:lnSpc>
                <a:spcPct val="150000"/>
              </a:lnSpc>
            </a:pPr>
            <a:r>
              <a:rPr lang="sv-SE" b="1" i="0" u="none" strike="noStrike" baseline="0" err="1">
                <a:solidFill>
                  <a:srgbClr val="00557D"/>
                </a:solidFill>
                <a:latin typeface="Kalam" panose="02000000000000000000" pitchFamily="2" charset="0"/>
                <a:cs typeface="Kalam" panose="02000000000000000000" pitchFamily="2" charset="0"/>
              </a:rPr>
              <a:t>Psst</a:t>
            </a:r>
            <a:r>
              <a:rPr lang="sv-SE" b="1" i="0" u="none" strike="noStrike" baseline="0">
                <a:solidFill>
                  <a:srgbClr val="00557D"/>
                </a:solidFill>
                <a:latin typeface="Kalam" panose="02000000000000000000" pitchFamily="2" charset="0"/>
                <a:cs typeface="Kalam" panose="02000000000000000000" pitchFamily="2" charset="0"/>
              </a:rPr>
              <a:t>! Följ oss </a:t>
            </a:r>
            <a:r>
              <a:rPr lang="sv-SE" b="1">
                <a:solidFill>
                  <a:srgbClr val="00557D"/>
                </a:solidFill>
                <a:latin typeface="Kalam" panose="02000000000000000000" pitchFamily="2" charset="0"/>
                <a:cs typeface="Kalam" panose="02000000000000000000" pitchFamily="2" charset="0"/>
              </a:rPr>
              <a:t>gärna på Instagram,</a:t>
            </a:r>
          </a:p>
          <a:p>
            <a:pPr algn="ctr"/>
            <a:r>
              <a:rPr lang="sv-SE" b="1">
                <a:solidFill>
                  <a:srgbClr val="00557D"/>
                </a:solidFill>
                <a:latin typeface="Kalam" panose="02000000000000000000" pitchFamily="2" charset="0"/>
                <a:cs typeface="Kalam" panose="02000000000000000000" pitchFamily="2" charset="0"/>
              </a:rPr>
              <a:t> Facebook och LinkedIn!</a:t>
            </a:r>
            <a:endParaRPr lang="sv-SE" b="1" i="0" u="none" strike="noStrike" baseline="0">
              <a:solidFill>
                <a:srgbClr val="00557D"/>
              </a:solidFill>
              <a:latin typeface="Kalam" panose="02000000000000000000" pitchFamily="2" charset="0"/>
              <a:cs typeface="Kalam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839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F836F9C86605468EF66D792410C34A" ma:contentTypeVersion="0" ma:contentTypeDescription="Create a new document." ma:contentTypeScope="" ma:versionID="1ed6457c8daa16ac9811c946c85ed6d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764bea3eb9b1a5be8fd57fac5fb459b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B25403D-5353-482E-BF26-E3666C8DEC8E}">
  <ds:schemaRefs>
    <ds:schemaRef ds:uri="5062e6e5-67bf-41ec-987a-332b0b9c0848"/>
    <ds:schemaRef ds:uri="84cec876-1f3a-4dfe-9699-fc5b2fa452e5"/>
    <ds:schemaRef ds:uri="a5bc428d-693b-46af-878a-0def0fb2860a"/>
    <ds:schemaRef ds:uri="e77a5224-7c8a-4af5-9fa5-45e27686c79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01FAC51-1249-4B11-ABD2-5EB26D44DB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595634A-5011-400F-B1F6-CDA98D477D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161</Words>
  <Application>Microsoft Office PowerPoint</Application>
  <PresentationFormat>Bredbild</PresentationFormat>
  <Paragraphs>32</Paragraphs>
  <Slides>7</Slides>
  <Notes>7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7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Kalam</vt:lpstr>
      <vt:lpstr>Raleway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Josefin Terning</dc:creator>
  <cp:lastModifiedBy>Ellinor Van Leeuwen</cp:lastModifiedBy>
  <cp:revision>4</cp:revision>
  <dcterms:created xsi:type="dcterms:W3CDTF">2021-09-22T06:19:28Z</dcterms:created>
  <dcterms:modified xsi:type="dcterms:W3CDTF">2025-02-27T10:03:27Z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0x010100BEF836F9C86605468EF66D792410C34A</vt:lpwstr>
  </property>
  <property fmtid="{D5CDD505-2E9C-101B-9397-08002B2CF9AE}" pid="3" name="MediaServiceImageTags">
    <vt:lpwstr/>
  </property>
  <property fmtid="{D5CDD505-2E9C-101B-9397-08002B2CF9AE}" pid="4" name="xd_ProgID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  <property fmtid="{D5CDD505-2E9C-101B-9397-08002B2CF9AE}" pid="11" name="xd_Signature">
    <vt:bool>false</vt:bool>
  </property>
</Properties>
</file>